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04" r:id="rId4"/>
    <p:sldId id="819" r:id="rId5"/>
    <p:sldId id="259" r:id="rId6"/>
    <p:sldId id="260" r:id="rId7"/>
    <p:sldId id="261" r:id="rId8"/>
    <p:sldId id="262" r:id="rId9"/>
    <p:sldId id="820" r:id="rId10"/>
    <p:sldId id="755" r:id="rId11"/>
    <p:sldId id="805" r:id="rId12"/>
    <p:sldId id="803" r:id="rId13"/>
    <p:sldId id="822" r:id="rId14"/>
    <p:sldId id="784" r:id="rId15"/>
    <p:sldId id="823" r:id="rId16"/>
    <p:sldId id="824" r:id="rId17"/>
    <p:sldId id="809" r:id="rId18"/>
    <p:sldId id="826" r:id="rId19"/>
    <p:sldId id="827" r:id="rId20"/>
    <p:sldId id="807" r:id="rId21"/>
    <p:sldId id="821" r:id="rId22"/>
    <p:sldId id="828" r:id="rId23"/>
    <p:sldId id="791" r:id="rId24"/>
    <p:sldId id="829" r:id="rId25"/>
    <p:sldId id="831" r:id="rId26"/>
    <p:sldId id="830" r:id="rId27"/>
    <p:sldId id="585" r:id="rId28"/>
    <p:sldId id="407" r:id="rId29"/>
    <p:sldId id="417" r:id="rId30"/>
    <p:sldId id="281" r:id="rId31"/>
    <p:sldId id="832" r:id="rId32"/>
    <p:sldId id="275" r:id="rId33"/>
    <p:sldId id="276" r:id="rId34"/>
    <p:sldId id="277" r:id="rId35"/>
    <p:sldId id="278" r:id="rId36"/>
    <p:sldId id="283" r:id="rId37"/>
    <p:sldId id="284" r:id="rId38"/>
    <p:sldId id="309" r:id="rId39"/>
    <p:sldId id="310" r:id="rId40"/>
    <p:sldId id="288" r:id="rId41"/>
    <p:sldId id="289" r:id="rId42"/>
    <p:sldId id="581" r:id="rId43"/>
    <p:sldId id="312" r:id="rId44"/>
    <p:sldId id="313" r:id="rId45"/>
    <p:sldId id="83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7/6/2022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7/6/2022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7/6/2022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06/07/2022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0"/>
          </a:stretch>
        </a:blipFill>
        <a:effectLst/>
      </p:bgPr>
    </p:bg>
    <p:spTree>
      <p:nvGrpSpPr>
        <p:cNvPr id="1" name=""/>
        <p:cNvGrpSpPr/>
        <p:nvPr/>
      </p:nvGrpSpPr>
      <p:grpSpPr>
        <a:xfrm>
          <a:off x="0" y="0"/>
          <a:ext cx="0" cy="0"/>
          <a:chOff x="0" y="0"/>
          <a:chExt cx="0" cy="0"/>
        </a:xfrm>
      </p:grpSpPr>
      <p:sp>
        <p:nvSpPr>
          <p:cNvPr id="10" name="Rectangle 9"/>
          <p:cNvSpPr/>
          <p:nvPr/>
        </p:nvSpPr>
        <p:spPr>
          <a:xfrm>
            <a:off x="609600" y="5859959"/>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10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Zulhijjah</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10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Julai</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81000"/>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69441"/>
          </a:xfrm>
          <a:prstGeom prst="rect">
            <a:avLst/>
          </a:prstGeom>
          <a:noFill/>
        </p:spPr>
        <p:txBody>
          <a:bodyPr wrap="square" lIns="91440" tIns="45720" rIns="91440" bIns="45720">
            <a:spAutoFit/>
          </a:bodyPr>
          <a:lstStyle/>
          <a:p>
            <a:pPr algn="ctr"/>
            <a:r>
              <a:rPr lang="en-US" sz="4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Jabatan</a:t>
            </a: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H</a:t>
            </a: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al </a:t>
            </a:r>
            <a:r>
              <a:rPr lang="en-US" sz="4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a:t>
            </a:r>
            <a:r>
              <a:rPr lang="en-US" sz="4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hwal</a:t>
            </a: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 </a:t>
            </a: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A</a:t>
            </a: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gama </a:t>
            </a: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T</a:t>
            </a: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rPr>
              <a:t>erengganu</a:t>
            </a:r>
            <a:endPar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nard MT Condensed" pitchFamily="18" charset="0"/>
            </a:endParaRPr>
          </a:p>
        </p:txBody>
      </p:sp>
      <p:sp>
        <p:nvSpPr>
          <p:cNvPr id="9" name="Rectangle 5"/>
          <p:cNvSpPr txBox="1">
            <a:spLocks noChangeArrowheads="1"/>
          </p:cNvSpPr>
          <p:nvPr/>
        </p:nvSpPr>
        <p:spPr>
          <a:xfrm>
            <a:off x="1219200" y="2590800"/>
            <a:ext cx="6781800" cy="4914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KHUTBAH </a:t>
            </a:r>
            <a:r>
              <a:rPr lang="en-US" sz="2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MULTIMEDIA KHAS AIDIL ADHA 2022</a:t>
            </a:r>
            <a:endParaRPr lang="en-US" sz="20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endParaRPr>
          </a:p>
        </p:txBody>
      </p:sp>
      <p:sp>
        <p:nvSpPr>
          <p:cNvPr id="2" name="Rectangle 1"/>
          <p:cNvSpPr/>
          <p:nvPr/>
        </p:nvSpPr>
        <p:spPr>
          <a:xfrm>
            <a:off x="381000" y="3733800"/>
            <a:ext cx="8382000" cy="1446550"/>
          </a:xfrm>
          <a:prstGeom prst="rect">
            <a:avLst/>
          </a:prstGeom>
        </p:spPr>
        <p:txBody>
          <a:bodyPr wrap="square">
            <a:spAutoFit/>
            <a:scene3d>
              <a:camera prst="perspectiveAbove"/>
              <a:lightRig rig="soft" dir="tl">
                <a:rot lat="0" lon="0" rev="0"/>
              </a:lightRig>
            </a:scene3d>
            <a:sp3d extrusionH="57150" contourW="25400" prstMaterial="matte">
              <a:bevelT w="25400" h="55880" prst="angle"/>
              <a:contourClr>
                <a:schemeClr val="accent2">
                  <a:tint val="20000"/>
                </a:schemeClr>
              </a:contourClr>
            </a:sp3d>
          </a:bodyPr>
          <a:lstStyle/>
          <a:p>
            <a:pPr algn="ctr"/>
            <a:r>
              <a:rPr lang="it-IT" sz="4400" b="1" spc="50" dirty="0" smtClean="0">
                <a:ln w="11430"/>
                <a:solidFill>
                  <a:srgbClr val="C00000"/>
                </a:solidFill>
                <a:effectLst>
                  <a:glow rad="228600">
                    <a:schemeClr val="accent5">
                      <a:satMod val="175000"/>
                      <a:alpha val="40000"/>
                    </a:schemeClr>
                  </a:glow>
                  <a:outerShdw blurRad="75057" dist="38100" dir="5400000" sy="-20000" rotWithShape="0">
                    <a:prstClr val="black">
                      <a:alpha val="25000"/>
                    </a:prstClr>
                  </a:outerShdw>
                </a:effectLst>
                <a:latin typeface="Arial Black" pitchFamily="34" charset="0"/>
              </a:rPr>
              <a:t>HAKIKAT PENGORBANAN</a:t>
            </a:r>
          </a:p>
          <a:p>
            <a:pPr algn="ctr"/>
            <a:r>
              <a:rPr lang="it-IT" sz="4400" b="1" spc="50" dirty="0" smtClean="0">
                <a:ln w="11430"/>
                <a:solidFill>
                  <a:srgbClr val="C00000"/>
                </a:solidFill>
                <a:effectLst>
                  <a:glow rad="228600">
                    <a:schemeClr val="accent5">
                      <a:satMod val="175000"/>
                      <a:alpha val="40000"/>
                    </a:schemeClr>
                  </a:glow>
                  <a:outerShdw blurRad="75057" dist="38100" dir="5400000" sy="-20000" rotWithShape="0">
                    <a:prstClr val="black">
                      <a:alpha val="25000"/>
                    </a:prstClr>
                  </a:outerShdw>
                </a:effectLst>
                <a:latin typeface="Arial Black" pitchFamily="34" charset="0"/>
              </a:rPr>
              <a:t> </a:t>
            </a:r>
            <a:r>
              <a:rPr lang="it-IT" sz="4400" b="1" spc="50" dirty="0">
                <a:ln w="11430"/>
                <a:solidFill>
                  <a:srgbClr val="C00000"/>
                </a:solidFill>
                <a:effectLst>
                  <a:glow rad="228600">
                    <a:schemeClr val="accent5">
                      <a:satMod val="175000"/>
                      <a:alpha val="40000"/>
                    </a:schemeClr>
                  </a:glow>
                  <a:outerShdw blurRad="75057" dist="38100" dir="5400000" sy="-20000" rotWithShape="0">
                    <a:prstClr val="black">
                      <a:alpha val="25000"/>
                    </a:prstClr>
                  </a:outerShdw>
                </a:effectLst>
                <a:latin typeface="Arial Black" pitchFamily="34" charset="0"/>
              </a:rPr>
              <a:t>DALAM ISLAM</a:t>
            </a:r>
            <a:endParaRPr lang="en-US" sz="4400" b="1" spc="50" dirty="0">
              <a:ln w="11430"/>
              <a:solidFill>
                <a:srgbClr val="C00000"/>
              </a:solidFill>
              <a:effectLst>
                <a:glow rad="228600">
                  <a:schemeClr val="accent5">
                    <a:satMod val="175000"/>
                    <a:alpha val="40000"/>
                  </a:schemeClr>
                </a:glow>
                <a:outerShdw blurRad="75057" dist="38100" dir="5400000" sy="-20000" rotWithShape="0">
                  <a:prstClr val="black">
                    <a:alpha val="25000"/>
                  </a:prstClr>
                </a:outerShdw>
              </a:effectLst>
              <a:latin typeface="Arial Black" pitchFamily="34" charset="0"/>
            </a:endParaRPr>
          </a:p>
        </p:txBody>
      </p:sp>
    </p:spTree>
    <p:extLst>
      <p:ext uri="{BB962C8B-B14F-4D97-AF65-F5344CB8AC3E}">
        <p14:creationId xmlns:p14="http://schemas.microsoft.com/office/powerpoint/2010/main" val="4595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853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609600" y="1447800"/>
            <a:ext cx="7848600" cy="5016758"/>
          </a:xfrm>
          <a:prstGeom prst="rect">
            <a:avLst/>
          </a:prstGeom>
          <a:solidFill>
            <a:schemeClr val="bg1">
              <a:alpha val="84000"/>
            </a:schemeClr>
          </a:solidFill>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a:t>
            </a:r>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أَكْبَرُ</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وَللهِ الحَمْدُ</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15709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5" name="Cloud 4"/>
          <p:cNvSpPr/>
          <p:nvPr/>
        </p:nvSpPr>
        <p:spPr>
          <a:xfrm>
            <a:off x="396049" y="151104"/>
            <a:ext cx="8458199"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FF0000"/>
                </a:solidFill>
                <a:effectLst>
                  <a:innerShdw blurRad="69850" dist="43180" dir="5400000">
                    <a:srgbClr val="000000">
                      <a:alpha val="65000"/>
                    </a:srgbClr>
                  </a:innerShdw>
                </a:effectLst>
              </a:rPr>
              <a:t>Kisah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Pengorbanan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Nabi</a:t>
            </a:r>
            <a:r>
              <a:rPr lang="en-US" sz="2800" b="1" dirty="0" smtClean="0">
                <a:ln w="1905"/>
                <a:solidFill>
                  <a:srgbClr val="FF0000"/>
                </a:solidFill>
                <a:effectLst>
                  <a:innerShdw blurRad="69850" dist="43180" dir="5400000">
                    <a:srgbClr val="000000">
                      <a:alpha val="65000"/>
                    </a:srgbClr>
                  </a:innerShdw>
                </a:effectLst>
              </a:rPr>
              <a:t> Ibrahim AS</a:t>
            </a:r>
            <a:endParaRPr lang="en-US" sz="2800" b="1" dirty="0">
              <a:ln w="1905"/>
              <a:solidFill>
                <a:srgbClr val="C00000"/>
              </a:solidFill>
              <a:effectLst>
                <a:innerShdw blurRad="69850" dist="43180" dir="5400000">
                  <a:srgbClr val="000000">
                    <a:alpha val="65000"/>
                  </a:srgbClr>
                </a:innerShdw>
              </a:effectLst>
            </a:endParaRPr>
          </a:p>
        </p:txBody>
      </p:sp>
      <p:sp>
        <p:nvSpPr>
          <p:cNvPr id="6" name="Curved Left Arrow 5"/>
          <p:cNvSpPr/>
          <p:nvPr/>
        </p:nvSpPr>
        <p:spPr>
          <a:xfrm rot="20333220">
            <a:off x="7641348" y="1918941"/>
            <a:ext cx="914400" cy="1326462"/>
          </a:xfrm>
          <a:prstGeom prst="curvedLeftArrow">
            <a:avLst/>
          </a:prstGeom>
          <a:solidFill>
            <a:schemeClr val="accent1">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396049" y="1158751"/>
            <a:ext cx="7278803" cy="1736849"/>
          </a:xfrm>
          <a:prstGeom prst="roundRect">
            <a:avLst>
              <a:gd name="adj" fmla="val 50000"/>
            </a:avLst>
          </a:prstGeom>
          <a:solidFill>
            <a:schemeClr val="accent6">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n w="1905"/>
                <a:solidFill>
                  <a:schemeClr val="tx1"/>
                </a:solidFill>
                <a:effectLst>
                  <a:innerShdw blurRad="69850" dist="43180" dir="5400000">
                    <a:srgbClr val="000000">
                      <a:alpha val="65000"/>
                    </a:srgbClr>
                  </a:innerShdw>
                </a:effectLst>
              </a:rPr>
              <a:t>Sewaktu di usia muda Baginda AS, timbul kegelisahan dalam hati </a:t>
            </a:r>
            <a:r>
              <a:rPr lang="fi-FI" sz="2400" b="1" dirty="0" smtClean="0">
                <a:ln w="1905"/>
                <a:solidFill>
                  <a:schemeClr val="tx1"/>
                </a:solidFill>
                <a:effectLst>
                  <a:innerShdw blurRad="69850" dist="43180" dir="5400000">
                    <a:srgbClr val="000000">
                      <a:alpha val="65000"/>
                    </a:srgbClr>
                  </a:innerShdw>
                </a:effectLst>
              </a:rPr>
              <a:t>dengan </a:t>
            </a:r>
            <a:r>
              <a:rPr lang="fi-FI" sz="2400" b="1" dirty="0">
                <a:ln w="1905"/>
                <a:solidFill>
                  <a:schemeClr val="tx1"/>
                </a:solidFill>
                <a:effectLst>
                  <a:innerShdw blurRad="69850" dist="43180" dir="5400000">
                    <a:srgbClr val="000000">
                      <a:alpha val="65000"/>
                    </a:srgbClr>
                  </a:innerShdw>
                </a:effectLst>
              </a:rPr>
              <a:t>situasi masyarakat di sekeliling yang bertuhankan patung-patung berhala yang mereka </a:t>
            </a:r>
            <a:r>
              <a:rPr lang="fi-FI" sz="2400" b="1" dirty="0" smtClean="0">
                <a:ln w="1905"/>
                <a:solidFill>
                  <a:schemeClr val="tx1"/>
                </a:solidFill>
                <a:effectLst>
                  <a:innerShdw blurRad="69850" dist="43180" dir="5400000">
                    <a:srgbClr val="000000">
                      <a:alpha val="65000"/>
                    </a:srgbClr>
                  </a:innerShdw>
                </a:effectLst>
              </a:rPr>
              <a:t>sembah</a:t>
            </a:r>
            <a:endParaRPr lang="en-US" sz="2400" b="1" dirty="0">
              <a:ln w="1905"/>
              <a:solidFill>
                <a:schemeClr val="tx1"/>
              </a:solidFill>
              <a:effectLst>
                <a:innerShdw blurRad="69850" dist="43180" dir="5400000">
                  <a:srgbClr val="000000">
                    <a:alpha val="65000"/>
                  </a:srgbClr>
                </a:innerShdw>
              </a:effectLst>
            </a:endParaRPr>
          </a:p>
        </p:txBody>
      </p:sp>
      <p:sp>
        <p:nvSpPr>
          <p:cNvPr id="14" name="Rounded Rectangle 13"/>
          <p:cNvSpPr/>
          <p:nvPr/>
        </p:nvSpPr>
        <p:spPr>
          <a:xfrm>
            <a:off x="838200" y="4953000"/>
            <a:ext cx="7467600" cy="1578080"/>
          </a:xfrm>
          <a:prstGeom prst="roundRect">
            <a:avLst>
              <a:gd name="adj" fmla="val 50000"/>
            </a:avLst>
          </a:prstGeom>
          <a:solidFill>
            <a:schemeClr val="accent6">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smtClean="0">
                <a:ln w="1905"/>
                <a:solidFill>
                  <a:schemeClr val="tx1"/>
                </a:solidFill>
                <a:effectLst>
                  <a:innerShdw blurRad="69850" dist="43180" dir="5400000">
                    <a:srgbClr val="000000">
                      <a:alpha val="65000"/>
                    </a:srgbClr>
                  </a:innerShdw>
                </a:effectLst>
              </a:rPr>
              <a:t>Baginda </a:t>
            </a:r>
            <a:r>
              <a:rPr lang="fi-FI" sz="2400" b="1" dirty="0">
                <a:ln w="1905"/>
                <a:solidFill>
                  <a:schemeClr val="tx1"/>
                </a:solidFill>
                <a:effectLst>
                  <a:innerShdw blurRad="69850" dist="43180" dir="5400000">
                    <a:srgbClr val="000000">
                      <a:alpha val="65000"/>
                    </a:srgbClr>
                  </a:innerShdw>
                </a:effectLst>
              </a:rPr>
              <a:t>telah dibakar oleh Raja Namrud dalam api yang menyala dengan maraknya namun Baginda diselamatkan oleh Allah tanpa cedera sedikitpun</a:t>
            </a:r>
            <a:endParaRPr lang="en-US" sz="2400" b="1" dirty="0">
              <a:ln w="1905"/>
              <a:solidFill>
                <a:schemeClr val="tx1"/>
              </a:solidFill>
              <a:effectLst>
                <a:innerShdw blurRad="69850" dist="43180" dir="5400000">
                  <a:srgbClr val="000000">
                    <a:alpha val="65000"/>
                  </a:srgbClr>
                </a:innerShdw>
              </a:effectLst>
            </a:endParaRPr>
          </a:p>
        </p:txBody>
      </p:sp>
      <p:sp>
        <p:nvSpPr>
          <p:cNvPr id="3" name="Curved Right Arrow 2"/>
          <p:cNvSpPr/>
          <p:nvPr/>
        </p:nvSpPr>
        <p:spPr>
          <a:xfrm rot="517077">
            <a:off x="870488" y="3848099"/>
            <a:ext cx="1000307"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3" name="Rounded Rectangle 12"/>
          <p:cNvSpPr/>
          <p:nvPr/>
        </p:nvSpPr>
        <p:spPr>
          <a:xfrm>
            <a:off x="1676400" y="3216553"/>
            <a:ext cx="6781800" cy="1279247"/>
          </a:xfrm>
          <a:prstGeom prst="roundRect">
            <a:avLst>
              <a:gd name="adj" fmla="val 50000"/>
            </a:avLst>
          </a:prstGeom>
          <a:solidFill>
            <a:schemeClr val="accent6">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smtClean="0">
                <a:ln w="1905"/>
                <a:solidFill>
                  <a:schemeClr val="tx1"/>
                </a:solidFill>
                <a:effectLst>
                  <a:innerShdw blurRad="69850" dist="43180" dir="5400000">
                    <a:srgbClr val="000000">
                      <a:alpha val="65000"/>
                    </a:srgbClr>
                  </a:innerShdw>
                </a:effectLst>
              </a:rPr>
              <a:t>Baginda </a:t>
            </a:r>
            <a:r>
              <a:rPr lang="fi-FI" sz="2400" b="1" dirty="0">
                <a:ln w="1905"/>
                <a:solidFill>
                  <a:schemeClr val="tx1"/>
                </a:solidFill>
                <a:effectLst>
                  <a:innerShdw blurRad="69850" dist="43180" dir="5400000">
                    <a:srgbClr val="000000">
                      <a:alpha val="65000"/>
                    </a:srgbClr>
                  </a:innerShdw>
                </a:effectLst>
              </a:rPr>
              <a:t>telah memusnah dan menghancurkan semua berhala kecuali berhala yang paling </a:t>
            </a:r>
            <a:r>
              <a:rPr lang="fi-FI" sz="2400" b="1" dirty="0" smtClean="0">
                <a:ln w="1905"/>
                <a:solidFill>
                  <a:schemeClr val="tx1"/>
                </a:solidFill>
                <a:effectLst>
                  <a:innerShdw blurRad="69850" dist="43180" dir="5400000">
                    <a:srgbClr val="000000">
                      <a:alpha val="65000"/>
                    </a:srgbClr>
                  </a:innerShdw>
                </a:effectLst>
              </a:rPr>
              <a:t>besar</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5" name="Cloud 4"/>
          <p:cNvSpPr/>
          <p:nvPr/>
        </p:nvSpPr>
        <p:spPr>
          <a:xfrm>
            <a:off x="396049" y="316230"/>
            <a:ext cx="8458199"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FF0000"/>
                </a:solidFill>
                <a:effectLst>
                  <a:innerShdw blurRad="69850" dist="43180" dir="5400000">
                    <a:srgbClr val="000000">
                      <a:alpha val="65000"/>
                    </a:srgbClr>
                  </a:innerShdw>
                </a:effectLst>
              </a:rPr>
              <a:t>Kisah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Pengorbanan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Nabi</a:t>
            </a:r>
            <a:r>
              <a:rPr lang="en-US" sz="2800" b="1" dirty="0" smtClean="0">
                <a:ln w="1905"/>
                <a:solidFill>
                  <a:srgbClr val="FF0000"/>
                </a:solidFill>
                <a:effectLst>
                  <a:innerShdw blurRad="69850" dist="43180" dir="5400000">
                    <a:srgbClr val="000000">
                      <a:alpha val="65000"/>
                    </a:srgbClr>
                  </a:innerShdw>
                </a:effectLst>
              </a:rPr>
              <a:t> Ibrahim AS</a:t>
            </a:r>
            <a:endParaRPr lang="en-US" sz="2800" b="1" dirty="0">
              <a:ln w="1905"/>
              <a:solidFill>
                <a:srgbClr val="C00000"/>
              </a:solidFill>
              <a:effectLst>
                <a:innerShdw blurRad="69850" dist="43180" dir="5400000">
                  <a:srgbClr val="000000">
                    <a:alpha val="65000"/>
                  </a:srgbClr>
                </a:innerShdw>
              </a:effectLst>
            </a:endParaRPr>
          </a:p>
        </p:txBody>
      </p:sp>
      <p:sp>
        <p:nvSpPr>
          <p:cNvPr id="9" name="Rounded Rectangle 8"/>
          <p:cNvSpPr/>
          <p:nvPr/>
        </p:nvSpPr>
        <p:spPr>
          <a:xfrm>
            <a:off x="985747" y="2362200"/>
            <a:ext cx="7015254" cy="2819400"/>
          </a:xfrm>
          <a:prstGeom prst="roundRect">
            <a:avLst>
              <a:gd name="adj" fmla="val 50000"/>
            </a:avLst>
          </a:prstGeom>
          <a:solidFill>
            <a:schemeClr val="accent6">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smtClean="0">
                <a:ln w="1905"/>
                <a:solidFill>
                  <a:schemeClr val="tx1"/>
                </a:solidFill>
                <a:effectLst>
                  <a:innerShdw blurRad="69850" dist="43180" dir="5400000">
                    <a:srgbClr val="000000">
                      <a:alpha val="65000"/>
                    </a:srgbClr>
                  </a:innerShdw>
                </a:effectLst>
              </a:rPr>
              <a:t>Bukti </a:t>
            </a:r>
            <a:r>
              <a:rPr lang="fi-FI" sz="3200" b="1" dirty="0">
                <a:ln w="1905"/>
                <a:solidFill>
                  <a:schemeClr val="tx1"/>
                </a:solidFill>
                <a:effectLst>
                  <a:innerShdw blurRad="69850" dist="43180" dir="5400000">
                    <a:srgbClr val="000000">
                      <a:alpha val="65000"/>
                    </a:srgbClr>
                  </a:innerShdw>
                </a:effectLst>
              </a:rPr>
              <a:t>ketaatan dan ketaqwaan serta penyerahan diri yang tinggi Nabi Ibrahim AS sehingga sanggup berkorban jiwa raga demi cintanya kepada </a:t>
            </a:r>
            <a:r>
              <a:rPr lang="fi-FI" sz="3200" b="1" dirty="0" smtClean="0">
                <a:ln w="1905"/>
                <a:solidFill>
                  <a:schemeClr val="tx1"/>
                </a:solidFill>
                <a:effectLst>
                  <a:innerShdw blurRad="69850" dist="43180" dir="5400000">
                    <a:srgbClr val="000000">
                      <a:alpha val="65000"/>
                    </a:srgbClr>
                  </a:innerShdw>
                </a:effectLst>
              </a:rPr>
              <a:t>Allah</a:t>
            </a:r>
            <a:endParaRPr lang="en-US" sz="3200" b="1" dirty="0">
              <a:ln w="1905"/>
              <a:solidFill>
                <a:schemeClr val="tx1"/>
              </a:solidFill>
              <a:effectLst>
                <a:innerShdw blurRad="69850" dist="43180" dir="5400000">
                  <a:srgbClr val="000000">
                    <a:alpha val="65000"/>
                  </a:srgbClr>
                </a:innerShdw>
              </a:effectLst>
            </a:endParaRPr>
          </a:p>
        </p:txBody>
      </p:sp>
      <p:sp>
        <p:nvSpPr>
          <p:cNvPr id="2" name="Down Arrow 1"/>
          <p:cNvSpPr/>
          <p:nvPr/>
        </p:nvSpPr>
        <p:spPr>
          <a:xfrm>
            <a:off x="4267200" y="1143000"/>
            <a:ext cx="838200" cy="1143000"/>
          </a:xfrm>
          <a:prstGeom prst="downArrow">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986975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5" name="Cloud 4"/>
          <p:cNvSpPr/>
          <p:nvPr/>
        </p:nvSpPr>
        <p:spPr>
          <a:xfrm>
            <a:off x="396049" y="151104"/>
            <a:ext cx="8458199" cy="8267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FF0000"/>
                </a:solidFill>
                <a:effectLst>
                  <a:innerShdw blurRad="69850" dist="43180" dir="5400000">
                    <a:srgbClr val="000000">
                      <a:alpha val="65000"/>
                    </a:srgbClr>
                  </a:innerShdw>
                </a:effectLst>
              </a:rPr>
              <a:t>Kisah</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Pengorbanan</a:t>
            </a:r>
            <a:r>
              <a:rPr lang="en-US" sz="2800" b="1" dirty="0" smtClean="0">
                <a:ln w="1905"/>
                <a:solidFill>
                  <a:srgbClr val="FF0000"/>
                </a:solidFill>
                <a:effectLst>
                  <a:innerShdw blurRad="69850" dist="43180" dir="5400000">
                    <a:srgbClr val="000000">
                      <a:alpha val="65000"/>
                    </a:srgbClr>
                  </a:innerShdw>
                </a:effectLst>
              </a:rPr>
              <a:t> </a:t>
            </a:r>
            <a:r>
              <a:rPr lang="en-US" sz="2800" b="1" dirty="0" err="1" smtClean="0">
                <a:ln w="1905"/>
                <a:solidFill>
                  <a:srgbClr val="FF0000"/>
                </a:solidFill>
                <a:effectLst>
                  <a:innerShdw blurRad="69850" dist="43180" dir="5400000">
                    <a:srgbClr val="000000">
                      <a:alpha val="65000"/>
                    </a:srgbClr>
                  </a:innerShdw>
                </a:effectLst>
              </a:rPr>
              <a:t>Nabi</a:t>
            </a:r>
            <a:r>
              <a:rPr lang="en-US" sz="2800" b="1" dirty="0" smtClean="0">
                <a:ln w="1905"/>
                <a:solidFill>
                  <a:srgbClr val="FF0000"/>
                </a:solidFill>
                <a:effectLst>
                  <a:innerShdw blurRad="69850" dist="43180" dir="5400000">
                    <a:srgbClr val="000000">
                      <a:alpha val="65000"/>
                    </a:srgbClr>
                  </a:innerShdw>
                </a:effectLst>
              </a:rPr>
              <a:t> Ibrahim AS</a:t>
            </a:r>
            <a:endParaRPr lang="en-US" sz="2800" b="1" dirty="0">
              <a:ln w="1905"/>
              <a:solidFill>
                <a:srgbClr val="C00000"/>
              </a:solidFill>
              <a:effectLst>
                <a:innerShdw blurRad="69850" dist="43180" dir="5400000">
                  <a:srgbClr val="000000">
                    <a:alpha val="65000"/>
                  </a:srgbClr>
                </a:innerShdw>
              </a:effectLst>
            </a:endParaRPr>
          </a:p>
        </p:txBody>
      </p:sp>
      <p:sp>
        <p:nvSpPr>
          <p:cNvPr id="6" name="Curved Left Arrow 5"/>
          <p:cNvSpPr/>
          <p:nvPr/>
        </p:nvSpPr>
        <p:spPr>
          <a:xfrm rot="20333220">
            <a:off x="8021390" y="3871219"/>
            <a:ext cx="914400" cy="1326462"/>
          </a:xfrm>
          <a:prstGeom prst="curvedLeftArrow">
            <a:avLst/>
          </a:prstGeom>
          <a:solidFill>
            <a:schemeClr val="accent1">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urved Right Arrow 2"/>
          <p:cNvSpPr/>
          <p:nvPr/>
        </p:nvSpPr>
        <p:spPr>
          <a:xfrm rot="1163657">
            <a:off x="674334" y="2125915"/>
            <a:ext cx="902589" cy="139573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Rounded Rectangle 8"/>
          <p:cNvSpPr/>
          <p:nvPr/>
        </p:nvSpPr>
        <p:spPr>
          <a:xfrm>
            <a:off x="1370641" y="1197747"/>
            <a:ext cx="7278803" cy="1736849"/>
          </a:xfrm>
          <a:prstGeom prst="roundRect">
            <a:avLst>
              <a:gd name="adj" fmla="val 50000"/>
            </a:avLst>
          </a:prstGeom>
          <a:solidFill>
            <a:schemeClr val="accent5">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smtClean="0">
                <a:ln w="1905"/>
                <a:solidFill>
                  <a:schemeClr val="tx1"/>
                </a:solidFill>
                <a:effectLst>
                  <a:innerShdw blurRad="69850" dist="43180" dir="5400000">
                    <a:srgbClr val="000000">
                      <a:alpha val="65000"/>
                    </a:srgbClr>
                  </a:innerShdw>
                </a:effectLst>
              </a:rPr>
              <a:t>Ujian </a:t>
            </a:r>
            <a:r>
              <a:rPr lang="fi-FI" sz="2400" b="1" dirty="0">
                <a:ln w="1905"/>
                <a:solidFill>
                  <a:schemeClr val="tx1"/>
                </a:solidFill>
                <a:effectLst>
                  <a:innerShdw blurRad="69850" dist="43180" dir="5400000">
                    <a:srgbClr val="000000">
                      <a:alpha val="65000"/>
                    </a:srgbClr>
                  </a:innerShdw>
                </a:effectLst>
              </a:rPr>
              <a:t>yang paling besar diterima oleh Nabi Ibrahim ketika menerima perintah untuk menyembelih anak kesayangannya Nabi Ismail AS. </a:t>
            </a:r>
            <a:endParaRPr lang="en-US" sz="2400" b="1" dirty="0">
              <a:ln w="1905"/>
              <a:solidFill>
                <a:schemeClr val="tx1"/>
              </a:solidFill>
              <a:effectLst>
                <a:innerShdw blurRad="69850" dist="43180" dir="5400000">
                  <a:srgbClr val="000000">
                    <a:alpha val="65000"/>
                  </a:srgbClr>
                </a:innerShdw>
              </a:effectLst>
            </a:endParaRPr>
          </a:p>
        </p:txBody>
      </p:sp>
      <p:sp>
        <p:nvSpPr>
          <p:cNvPr id="14" name="Rounded Rectangle 13"/>
          <p:cNvSpPr/>
          <p:nvPr/>
        </p:nvSpPr>
        <p:spPr>
          <a:xfrm>
            <a:off x="838200" y="4953000"/>
            <a:ext cx="7620000" cy="1578080"/>
          </a:xfrm>
          <a:prstGeom prst="roundRect">
            <a:avLst>
              <a:gd name="adj" fmla="val 50000"/>
            </a:avLst>
          </a:prstGeom>
          <a:solidFill>
            <a:schemeClr val="accent5">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n w="1905"/>
                <a:solidFill>
                  <a:schemeClr val="tx1"/>
                </a:solidFill>
                <a:effectLst>
                  <a:innerShdw blurRad="69850" dist="43180" dir="5400000">
                    <a:srgbClr val="000000">
                      <a:alpha val="65000"/>
                    </a:srgbClr>
                  </a:innerShdw>
                </a:effectLst>
              </a:rPr>
              <a:t>Nabi Ibrahim AS membawa anak kesayangannya Nabi Ismail AS ke suatu tempat di Mina untuk disembelih, namun telah ditebus oleh Allah SWT dengan mendatangkan seekor kibash yang besar.</a:t>
            </a:r>
            <a:endParaRPr lang="en-US" sz="2400" b="1" dirty="0">
              <a:ln w="1905"/>
              <a:solidFill>
                <a:schemeClr val="tx1"/>
              </a:solidFill>
              <a:effectLst>
                <a:innerShdw blurRad="69850" dist="43180" dir="5400000">
                  <a:srgbClr val="000000">
                    <a:alpha val="65000"/>
                  </a:srgbClr>
                </a:innerShdw>
              </a:effectLst>
            </a:endParaRPr>
          </a:p>
        </p:txBody>
      </p:sp>
      <p:sp>
        <p:nvSpPr>
          <p:cNvPr id="13" name="Rounded Rectangle 12"/>
          <p:cNvSpPr/>
          <p:nvPr/>
        </p:nvSpPr>
        <p:spPr>
          <a:xfrm>
            <a:off x="1181100" y="3275605"/>
            <a:ext cx="7048500" cy="1394089"/>
          </a:xfrm>
          <a:prstGeom prst="roundRect">
            <a:avLst>
              <a:gd name="adj" fmla="val 50000"/>
            </a:avLst>
          </a:prstGeom>
          <a:solidFill>
            <a:schemeClr val="accent5">
              <a:lumMod val="20000"/>
              <a:lumOff val="8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n w="1905"/>
                <a:solidFill>
                  <a:schemeClr val="tx1"/>
                </a:solidFill>
                <a:effectLst>
                  <a:innerShdw blurRad="69850" dist="43180" dir="5400000">
                    <a:srgbClr val="000000">
                      <a:alpha val="65000"/>
                    </a:srgbClr>
                  </a:innerShdw>
                </a:effectLst>
              </a:rPr>
              <a:t>Mereka akur dan redha melaksanakan perintah Allah sebagai satu jihad keimanan dan ketaqwaan kepada Allah tanpa sebarang keraguan</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69858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329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609600" y="304800"/>
            <a:ext cx="8077200" cy="8382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p>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surah As-Saaffat ayat 103-109 :</a:t>
            </a:r>
            <a:endParaRPr lang="en-US" sz="2800" dirty="0"/>
          </a:p>
        </p:txBody>
      </p:sp>
      <p:sp>
        <p:nvSpPr>
          <p:cNvPr id="3" name="Rectangle 2"/>
          <p:cNvSpPr/>
          <p:nvPr/>
        </p:nvSpPr>
        <p:spPr>
          <a:xfrm>
            <a:off x="533400" y="1371600"/>
            <a:ext cx="8153400" cy="5262979"/>
          </a:xfrm>
          <a:prstGeom prst="rect">
            <a:avLst/>
          </a:prstGeom>
        </p:spPr>
        <p:txBody>
          <a:bodyPr wrap="square">
            <a:spAutoFit/>
          </a:bodyPr>
          <a:lstStyle/>
          <a:p>
            <a:pPr algn="just"/>
            <a:r>
              <a:rPr lang="en-US" sz="2400" b="1" dirty="0" err="1" smtClean="0"/>
              <a:t>Maksudnya</a:t>
            </a:r>
            <a:r>
              <a:rPr lang="en-US" sz="2400" b="1" dirty="0" smtClean="0"/>
              <a:t> :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Setelah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keduanya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berserah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bulat-bulat</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menjunjung</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perintah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Nabi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Ibrahim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merebahkan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anaknya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meletakkan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iringan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mukanya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atas</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tompok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(Kami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sifatkan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Ibrahim –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kesungguhan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azamnya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telah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menjalankan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perintah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Kami),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serta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Kami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menyerunya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Wahai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Ibrahim!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Engkau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telah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menyempurnakan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maksud</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mimpi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engkau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lihat</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Demikianlah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sebenarnya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Kami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membalas</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orang-orang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berusaha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mengerjakan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kebaikan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Sesungguhnya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perintah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adalah</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ujian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nyata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Dan Kami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tebus</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anaknya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seekor</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binatang</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sembelihan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besar</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Kami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kekalkan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nama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harum</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dalam</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kalangan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orang-orang yang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datang</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kemudian</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“Salam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sejahtera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Nabi</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Ibrahim</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45208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609600" y="1447800"/>
            <a:ext cx="7848600" cy="5016758"/>
          </a:xfrm>
          <a:prstGeom prst="rect">
            <a:avLst/>
          </a:prstGeom>
          <a:solidFill>
            <a:schemeClr val="bg1">
              <a:alpha val="84000"/>
            </a:schemeClr>
          </a:solidFill>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وَللهِ الحَمْدُ</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787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1000" r="-21000"/>
          </a:stretch>
        </a:blipFill>
        <a:effectLst/>
      </p:bgPr>
    </p:bg>
    <p:spTree>
      <p:nvGrpSpPr>
        <p:cNvPr id="1" name=""/>
        <p:cNvGrpSpPr/>
        <p:nvPr/>
      </p:nvGrpSpPr>
      <p:grpSpPr>
        <a:xfrm>
          <a:off x="0" y="0"/>
          <a:ext cx="0" cy="0"/>
          <a:chOff x="0" y="0"/>
          <a:chExt cx="0" cy="0"/>
        </a:xfrm>
      </p:grpSpPr>
      <p:sp>
        <p:nvSpPr>
          <p:cNvPr id="2" name="Curved Right Arrow 1"/>
          <p:cNvSpPr/>
          <p:nvPr/>
        </p:nvSpPr>
        <p:spPr>
          <a:xfrm>
            <a:off x="763523" y="750070"/>
            <a:ext cx="1216301" cy="1459729"/>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265270"/>
            <a:ext cx="6475477" cy="91440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ln w="1905"/>
                <a:solidFill>
                  <a:srgbClr val="FF0000"/>
                </a:solidFill>
                <a:effectLst>
                  <a:innerShdw blurRad="69850" dist="43180" dir="5400000">
                    <a:srgbClr val="000000">
                      <a:alpha val="65000"/>
                    </a:srgbClr>
                  </a:innerShdw>
                </a:effectLst>
              </a:rPr>
              <a:t>Sempena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Hari</a:t>
            </a:r>
            <a:r>
              <a:rPr lang="en-US" sz="2800" b="1" dirty="0">
                <a:ln w="1905"/>
                <a:solidFill>
                  <a:srgbClr val="FF0000"/>
                </a:solidFill>
                <a:effectLst>
                  <a:innerShdw blurRad="69850" dist="43180" dir="5400000">
                    <a:srgbClr val="000000">
                      <a:alpha val="65000"/>
                    </a:srgbClr>
                  </a:innerShdw>
                </a:effectLst>
              </a:rPr>
              <a:t> Raya </a:t>
            </a:r>
            <a:r>
              <a:rPr lang="en-US" sz="2800" b="1" dirty="0" err="1">
                <a:ln w="1905"/>
                <a:solidFill>
                  <a:srgbClr val="FF0000"/>
                </a:solidFill>
                <a:effectLst>
                  <a:innerShdw blurRad="69850" dist="43180" dir="5400000">
                    <a:srgbClr val="000000">
                      <a:alpha val="65000"/>
                    </a:srgbClr>
                  </a:innerShdw>
                </a:effectLst>
              </a:rPr>
              <a:t>Korban</a:t>
            </a:r>
            <a:r>
              <a:rPr lang="en-US" sz="2800" b="1" dirty="0">
                <a:ln w="1905"/>
                <a:solidFill>
                  <a:srgbClr val="FF0000"/>
                </a:solidFill>
                <a:effectLst>
                  <a:innerShdw blurRad="69850" dist="43180" dir="5400000">
                    <a:srgbClr val="000000">
                      <a:alpha val="65000"/>
                    </a:srgbClr>
                  </a:innerShdw>
                </a:effectLst>
              </a:rPr>
              <a:t> </a:t>
            </a:r>
            <a:endParaRPr lang="en-US" sz="2800" b="1" dirty="0">
              <a:ln w="1905"/>
              <a:solidFill>
                <a:srgbClr val="C00000"/>
              </a:solidFill>
              <a:effectLst>
                <a:innerShdw blurRad="69850" dist="43180" dir="5400000">
                  <a:srgbClr val="000000">
                    <a:alpha val="65000"/>
                  </a:srgbClr>
                </a:innerShdw>
              </a:effectLst>
            </a:endParaRPr>
          </a:p>
        </p:txBody>
      </p:sp>
      <p:sp>
        <p:nvSpPr>
          <p:cNvPr id="4" name="Rounded Rectangle 3"/>
          <p:cNvSpPr/>
          <p:nvPr/>
        </p:nvSpPr>
        <p:spPr>
          <a:xfrm>
            <a:off x="2035110" y="1416738"/>
            <a:ext cx="6194490" cy="1250262"/>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smtClean="0">
                <a:ln w="1905"/>
                <a:solidFill>
                  <a:schemeClr val="accent5">
                    <a:lumMod val="50000"/>
                  </a:schemeClr>
                </a:solidFill>
                <a:effectLst>
                  <a:innerShdw blurRad="69850" dist="43180" dir="5400000">
                    <a:srgbClr val="000000">
                      <a:alpha val="65000"/>
                    </a:srgbClr>
                  </a:innerShdw>
                </a:effectLst>
              </a:rPr>
              <a:t>Umat </a:t>
            </a:r>
            <a:r>
              <a:rPr lang="fi-FI" sz="3200" b="1" dirty="0">
                <a:ln w="1905"/>
                <a:solidFill>
                  <a:schemeClr val="accent5">
                    <a:lumMod val="50000"/>
                  </a:schemeClr>
                </a:solidFill>
                <a:effectLst>
                  <a:innerShdw blurRad="69850" dist="43180" dir="5400000">
                    <a:srgbClr val="000000">
                      <a:alpha val="65000"/>
                    </a:srgbClr>
                  </a:innerShdw>
                </a:effectLst>
              </a:rPr>
              <a:t>Islam digalakkan untuk melakukan ibadah </a:t>
            </a:r>
            <a:r>
              <a:rPr lang="fi-FI" sz="3200" b="1" dirty="0" smtClean="0">
                <a:ln w="1905"/>
                <a:solidFill>
                  <a:schemeClr val="accent5">
                    <a:lumMod val="50000"/>
                  </a:schemeClr>
                </a:solidFill>
                <a:effectLst>
                  <a:innerShdw blurRad="69850" dist="43180" dir="5400000">
                    <a:srgbClr val="000000">
                      <a:alpha val="65000"/>
                    </a:srgbClr>
                  </a:innerShdw>
                </a:effectLst>
              </a:rPr>
              <a:t>korban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12" name="Rounded Rectangle 11"/>
          <p:cNvSpPr/>
          <p:nvPr/>
        </p:nvSpPr>
        <p:spPr>
          <a:xfrm>
            <a:off x="304800" y="4087511"/>
            <a:ext cx="7543801" cy="256138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smtClean="0">
                <a:ln w="1905"/>
                <a:solidFill>
                  <a:schemeClr val="accent5">
                    <a:lumMod val="50000"/>
                  </a:schemeClr>
                </a:solidFill>
                <a:effectLst>
                  <a:innerShdw blurRad="69850" dist="43180" dir="5400000">
                    <a:srgbClr val="000000">
                      <a:alpha val="65000"/>
                    </a:srgbClr>
                  </a:innerShdw>
                </a:effectLst>
              </a:rPr>
              <a:t>Bermula dari </a:t>
            </a:r>
            <a:r>
              <a:rPr lang="fi-FI" sz="2800" b="1" dirty="0">
                <a:ln w="1905"/>
                <a:solidFill>
                  <a:schemeClr val="accent5">
                    <a:lumMod val="50000"/>
                  </a:schemeClr>
                </a:solidFill>
                <a:effectLst>
                  <a:innerShdw blurRad="69850" dist="43180" dir="5400000">
                    <a:srgbClr val="000000">
                      <a:alpha val="65000"/>
                    </a:srgbClr>
                  </a:innerShdw>
                </a:effectLst>
              </a:rPr>
              <a:t>terbitnya matahari pada Hari Raya Aidil Adha setelah berlalunya tempoh masa yang mencukupi untuk dua rakaat solat dan dua khutbah, sehingga terbenamnya matahari pada hari Tasyriq terakhir, iaitu 13 Zulhijjah.</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3" name="Curved Left Arrow 2"/>
          <p:cNvSpPr/>
          <p:nvPr/>
        </p:nvSpPr>
        <p:spPr>
          <a:xfrm rot="20958973">
            <a:off x="7511283" y="3092070"/>
            <a:ext cx="1219200" cy="1423750"/>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
        <p:nvSpPr>
          <p:cNvPr id="11" name="Cloud 10"/>
          <p:cNvSpPr/>
          <p:nvPr/>
        </p:nvSpPr>
        <p:spPr>
          <a:xfrm>
            <a:off x="2362200" y="2967282"/>
            <a:ext cx="5332477" cy="866298"/>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700" b="1" dirty="0" err="1" smtClean="0">
                <a:ln w="1905"/>
                <a:solidFill>
                  <a:srgbClr val="FF0000"/>
                </a:solidFill>
                <a:effectLst>
                  <a:innerShdw blurRad="69850" dist="43180" dir="5400000">
                    <a:srgbClr val="000000">
                      <a:alpha val="65000"/>
                    </a:srgbClr>
                  </a:innerShdw>
                </a:effectLst>
              </a:rPr>
              <a:t>Tempoh</a:t>
            </a:r>
            <a:r>
              <a:rPr lang="en-US" sz="2700" b="1" dirty="0" smtClean="0">
                <a:ln w="1905"/>
                <a:solidFill>
                  <a:srgbClr val="FF0000"/>
                </a:solidFill>
                <a:effectLst>
                  <a:innerShdw blurRad="69850" dist="43180" dir="5400000">
                    <a:srgbClr val="000000">
                      <a:alpha val="65000"/>
                    </a:srgbClr>
                  </a:innerShdw>
                </a:effectLst>
              </a:rPr>
              <a:t> Masa </a:t>
            </a:r>
            <a:endParaRPr lang="en-US" sz="27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54837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228600"/>
            <a:ext cx="7162800" cy="9144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 : </a:t>
            </a:r>
            <a:endParaRPr lang="en-US" sz="2800" dirty="0"/>
          </a:p>
        </p:txBody>
      </p:sp>
      <p:sp>
        <p:nvSpPr>
          <p:cNvPr id="7" name="Rectangle 6"/>
          <p:cNvSpPr/>
          <p:nvPr/>
        </p:nvSpPr>
        <p:spPr>
          <a:xfrm>
            <a:off x="609600" y="1285488"/>
            <a:ext cx="8229600" cy="4832092"/>
          </a:xfrm>
          <a:prstGeom prst="rect">
            <a:avLst/>
          </a:prstGeom>
        </p:spPr>
        <p:txBody>
          <a:bodyPr wrap="square">
            <a:spAutoFit/>
          </a:bodyPr>
          <a:lstStyle/>
          <a:p>
            <a:pPr algn="just"/>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Tidak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amalan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dilakukan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oleh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anak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adam</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Nahr</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(Raya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Aidiladha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lebih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dicintai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oleh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selain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menumpahkan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binatang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korban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Sesungguhnya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Kiamat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tanduknya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bulunya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kukunya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sesungguhnya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tersebut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sampai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redha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SWT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sebelum</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jatuh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bumi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bersihkanlah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jiwa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kamu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berkorban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8" name="Rectangle 7"/>
          <p:cNvSpPr/>
          <p:nvPr/>
        </p:nvSpPr>
        <p:spPr>
          <a:xfrm>
            <a:off x="6008648" y="6260068"/>
            <a:ext cx="2917850"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Tirmizi</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45118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609600" y="685800"/>
            <a:ext cx="7848600" cy="5632311"/>
          </a:xfrm>
          <a:prstGeom prst="rect">
            <a:avLst/>
          </a:prstGeom>
          <a:solidFill>
            <a:schemeClr val="bg1">
              <a:alpha val="74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اللهُ أَكْبَرُ  اللهُ أَكْبَرُ</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اللهُ أَكْبَرُ اللهُ أَكْبَرُ</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اللهُ أَكْبَرُ اللهُ </a:t>
            </a:r>
            <a:r>
              <a:rPr lang="ar-S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أَكْبَرُ</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كَبِيْرًا والحَمْدِ للهِ كَثِيْرًا </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وَسُبْحَانَ </a:t>
            </a:r>
            <a:r>
              <a:rPr lang="ar-S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بُكْرَةً وَأَصِيْلًا.</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02578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609600" y="1447800"/>
            <a:ext cx="7848600" cy="5016758"/>
          </a:xfrm>
          <a:prstGeom prst="rect">
            <a:avLst/>
          </a:prstGeom>
          <a:solidFill>
            <a:schemeClr val="bg1">
              <a:alpha val="84000"/>
            </a:schemeClr>
          </a:solidFill>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وَللهِ الحَمْدُ</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22575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71600" y="2007870"/>
            <a:ext cx="73152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a:ln w="1905"/>
                <a:solidFill>
                  <a:schemeClr val="accent5">
                    <a:lumMod val="50000"/>
                  </a:schemeClr>
                </a:solidFill>
                <a:effectLst>
                  <a:innerShdw blurRad="69850" dist="43180" dir="5400000">
                    <a:srgbClr val="000000">
                      <a:alpha val="65000"/>
                    </a:srgbClr>
                  </a:innerShdw>
                </a:effectLst>
              </a:rPr>
              <a:t>Pengorbanan dalam melaksanakan perintah Allah mempunyai kedudukan yang tinggi apabila ia ditunjangi iman dan taqwa kepada </a:t>
            </a:r>
            <a:r>
              <a:rPr lang="sv-SE" sz="3200" b="1" dirty="0" smtClean="0">
                <a:ln w="1905"/>
                <a:solidFill>
                  <a:schemeClr val="accent5">
                    <a:lumMod val="50000"/>
                  </a:schemeClr>
                </a:solidFill>
                <a:effectLst>
                  <a:innerShdw blurRad="69850" dist="43180" dir="5400000">
                    <a:srgbClr val="000000">
                      <a:alpha val="65000"/>
                    </a:srgbClr>
                  </a:innerShdw>
                </a:effectLst>
              </a:rPr>
              <a:t>Allah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104900" cy="153924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95300" y="457200"/>
            <a:ext cx="81153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Kesimpulan Khutbah Hari Ini :</a:t>
            </a:r>
            <a:endParaRPr lang="en-US" sz="32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4042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2007870"/>
            <a:ext cx="7239000" cy="38595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a:ln w="1905"/>
                <a:solidFill>
                  <a:schemeClr val="accent5">
                    <a:lumMod val="50000"/>
                  </a:schemeClr>
                </a:solidFill>
                <a:effectLst>
                  <a:innerShdw blurRad="69850" dist="43180" dir="5400000">
                    <a:srgbClr val="000000">
                      <a:alpha val="65000"/>
                    </a:srgbClr>
                  </a:innerShdw>
                </a:effectLst>
              </a:rPr>
              <a:t>Kisah-kisah sejarah pengorbanan Nabi Ibrahim AS serta tuntutan melaksanakan ibadah korban mampu memberi kesan rohani yang begitu besar dan mendalam pada jiwa insan yang </a:t>
            </a:r>
            <a:r>
              <a:rPr lang="sv-SE" sz="3200" b="1" dirty="0" smtClean="0">
                <a:ln w="1905"/>
                <a:solidFill>
                  <a:schemeClr val="accent5">
                    <a:lumMod val="50000"/>
                  </a:schemeClr>
                </a:solidFill>
                <a:effectLst>
                  <a:innerShdw blurRad="69850" dist="43180" dir="5400000">
                    <a:srgbClr val="000000">
                      <a:alpha val="65000"/>
                    </a:srgbClr>
                  </a:innerShdw>
                </a:effectLst>
              </a:rPr>
              <a:t>menghayatinya</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104900" cy="153924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95300" y="457200"/>
            <a:ext cx="81153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Kesimpulan Khutbah Hari Ini :</a:t>
            </a:r>
            <a:endParaRPr lang="en-US" sz="32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13190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2007870"/>
            <a:ext cx="7010400" cy="38595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a:ln w="1905"/>
                <a:solidFill>
                  <a:schemeClr val="accent5">
                    <a:lumMod val="50000"/>
                  </a:schemeClr>
                </a:solidFill>
                <a:effectLst>
                  <a:innerShdw blurRad="69850" dist="43180" dir="5400000">
                    <a:srgbClr val="000000">
                      <a:alpha val="65000"/>
                    </a:srgbClr>
                  </a:innerShdw>
                </a:effectLst>
              </a:rPr>
              <a:t>Apabila redha Allah sebagai matlamat, seseorang akan sanggup mengorbankan wang ringgit, harta, tenaga, buah fikiran, dan masa demi mentaati segala perintah dan larangan </a:t>
            </a:r>
            <a:r>
              <a:rPr lang="sv-SE" sz="3200" b="1" dirty="0" smtClean="0">
                <a:ln w="1905"/>
                <a:solidFill>
                  <a:schemeClr val="accent5">
                    <a:lumMod val="50000"/>
                  </a:schemeClr>
                </a:solidFill>
                <a:effectLst>
                  <a:innerShdw blurRad="69850" dist="43180" dir="5400000">
                    <a:srgbClr val="000000">
                      <a:alpha val="65000"/>
                    </a:srgbClr>
                  </a:innerShdw>
                </a:effectLst>
              </a:rPr>
              <a:t>Allah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104900" cy="153924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95300" y="457200"/>
            <a:ext cx="81153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Kesimpulan Khutbah Hari Ini :</a:t>
            </a:r>
            <a:endParaRPr lang="en-US" sz="32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208448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71600" y="2007870"/>
            <a:ext cx="73152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a:ln w="1905"/>
                <a:solidFill>
                  <a:schemeClr val="accent5">
                    <a:lumMod val="50000"/>
                  </a:schemeClr>
                </a:solidFill>
                <a:effectLst>
                  <a:innerShdw blurRad="69850" dist="43180" dir="5400000">
                    <a:srgbClr val="000000">
                      <a:alpha val="65000"/>
                    </a:srgbClr>
                  </a:innerShdw>
                </a:effectLst>
              </a:rPr>
              <a:t>Aidiladha adalah hari raya yang membangkitkan seruan berkorban yang perlu dizahirkan dengan maksud pengorbanan yang lebih </a:t>
            </a:r>
            <a:r>
              <a:rPr lang="sv-SE" sz="3200" b="1" dirty="0" smtClean="0">
                <a:ln w="1905"/>
                <a:solidFill>
                  <a:schemeClr val="accent5">
                    <a:lumMod val="50000"/>
                  </a:schemeClr>
                </a:solidFill>
                <a:effectLst>
                  <a:innerShdw blurRad="69850" dist="43180" dir="5400000">
                    <a:srgbClr val="000000">
                      <a:alpha val="65000"/>
                    </a:srgbClr>
                  </a:innerShdw>
                </a:effectLst>
              </a:rPr>
              <a:t>luas</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104900" cy="153924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95300" y="457200"/>
            <a:ext cx="81153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Kesimpulan Khutbah Hari Ini :</a:t>
            </a:r>
            <a:endParaRPr lang="en-US" sz="32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92126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609600" y="1219200"/>
            <a:ext cx="7848600" cy="4493538"/>
          </a:xfrm>
          <a:prstGeom prst="rect">
            <a:avLst/>
          </a:prstGeom>
          <a:solidFill>
            <a:schemeClr val="bg1">
              <a:alpha val="74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اللهُ أَكْبَرُ  اللهُ أَكْبَرُ</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اللهُ أَكْبَرُ اللهُ أَكْبَرُ</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وَللهِ </a:t>
            </a:r>
            <a:r>
              <a:rPr lang="ar-SA"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الحَمْدُ</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6631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 y="1021140"/>
            <a:ext cx="8534400" cy="1938992"/>
          </a:xfrm>
          <a:prstGeom prst="rect">
            <a:avLst/>
          </a:prstGeom>
          <a:solidFill>
            <a:schemeClr val="accent2">
              <a:lumMod val="50000"/>
              <a:alpha val="55000"/>
            </a:schemeClr>
          </a:solidFill>
        </p:spPr>
        <p:txBody>
          <a:bodyPr wrap="square">
            <a:spAutoFit/>
          </a:bodyPr>
          <a:lstStyle/>
          <a:p>
            <a:pPr algn="ct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إِلهَ إِلَّا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3089970"/>
            <a:ext cx="845820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SAW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609600" y="1447800"/>
            <a:ext cx="7848600" cy="5016758"/>
          </a:xfrm>
          <a:prstGeom prst="rect">
            <a:avLst/>
          </a:prstGeom>
          <a:solidFill>
            <a:schemeClr val="bg1">
              <a:alpha val="84000"/>
            </a:schemeClr>
          </a:solidFill>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اللهُ أَكْبَرُ</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وَللهِ الحَمْدُ</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4535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1065074"/>
            <a:ext cx="8839200" cy="1661993"/>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وَمَنْ تَبِعَهُمْ بِإِحْسَانٍ إِلَى يَوْمِ الدِّيْنِ </a:t>
            </a:r>
          </a:p>
        </p:txBody>
      </p:sp>
      <p:sp>
        <p:nvSpPr>
          <p:cNvPr id="4" name="TextBox 3"/>
          <p:cNvSpPr txBox="1"/>
          <p:nvPr/>
        </p:nvSpPr>
        <p:spPr>
          <a:xfrm>
            <a:off x="214370" y="3353812"/>
            <a:ext cx="870103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914400"/>
            <a:ext cx="8839200" cy="2123658"/>
          </a:xfrm>
          <a:prstGeom prst="rect">
            <a:avLst/>
          </a:prstGeom>
          <a:solidFill>
            <a:srgbClr val="7030A0">
              <a:alpha val="51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وَلاتمَوُتُنَّ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وَأَنْتُمْ مُسْلِمُوْنَ</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28600" y="3430012"/>
            <a:ext cx="8610600" cy="3046988"/>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mengungkapkan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rasa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syukur</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pada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ini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dapat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merayakan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Idul</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Adha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atau</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disebut</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juga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Raya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Korban</a:t>
            </a:r>
            <a:endParaRPr lang="en-US" sz="32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05400"/>
            <a:ext cx="7543800" cy="1524000"/>
          </a:xfrm>
          <a:solidFill>
            <a:schemeClr val="bg1">
              <a:alpha val="90000"/>
            </a:schemeClr>
          </a:solidFill>
          <a:ln w="22225">
            <a:solidFill>
              <a:srgbClr val="002060"/>
            </a:solidFill>
          </a:ln>
        </p:spPr>
        <p:txBody>
          <a:bodyPr>
            <a:noAutofit/>
          </a:bodyPr>
          <a:lstStyle/>
          <a:p>
            <a:pPr marL="0" indent="0" algn="ctr">
              <a:buNone/>
            </a:pPr>
            <a:r>
              <a:rPr lang="ms-MY" sz="2400" dirty="0"/>
              <a:t>S</a:t>
            </a:r>
            <a:r>
              <a:rPr lang="ms-MY" sz="2400" dirty="0" smtClean="0"/>
              <a:t>ebagai </a:t>
            </a:r>
            <a:r>
              <a:rPr lang="ms-MY" sz="2400" dirty="0"/>
              <a:t>menzahirkan keimanan kita kepada Allah SWT, di samping memperingati sunnah Nabi Ibrahim AS dan keluarga baginda yang telah melakukan korban demi melaksanakan perintah Allah.</a:t>
            </a:r>
            <a:endParaRPr lang="en-US" sz="2400" dirty="0"/>
          </a:p>
          <a:p>
            <a:pPr marL="0" indent="0" algn="ctr">
              <a:buNone/>
            </a:pPr>
            <a:endParaRPr lang="en-US" sz="2400" dirty="0"/>
          </a:p>
        </p:txBody>
      </p:sp>
      <p:sp>
        <p:nvSpPr>
          <p:cNvPr id="4" name="Rounded Rectangle 3"/>
          <p:cNvSpPr/>
          <p:nvPr/>
        </p:nvSpPr>
        <p:spPr>
          <a:xfrm>
            <a:off x="762000" y="1219200"/>
            <a:ext cx="7620000" cy="1524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 Kita </a:t>
            </a:r>
            <a:r>
              <a:rPr lang="sv-SE" sz="3200" b="1" dirty="0">
                <a:ln w="1905"/>
                <a:solidFill>
                  <a:schemeClr val="accent5">
                    <a:lumMod val="50000"/>
                  </a:schemeClr>
                </a:solidFill>
                <a:effectLst>
                  <a:innerShdw blurRad="69850" dist="43180" dir="5400000">
                    <a:srgbClr val="000000">
                      <a:alpha val="65000"/>
                    </a:srgbClr>
                  </a:innerShdw>
                </a:effectLst>
              </a:rPr>
              <a:t>turut bersama-sama dengan saudara seagama di seluruh dunia merayakannya dengan melaksanakan syiarnya </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Title 1"/>
          <p:cNvSpPr>
            <a:spLocks noGrp="1"/>
          </p:cNvSpPr>
          <p:nvPr>
            <p:ph type="title"/>
          </p:nvPr>
        </p:nvSpPr>
        <p:spPr>
          <a:xfrm>
            <a:off x="1828800" y="457200"/>
            <a:ext cx="5638800" cy="762000"/>
          </a:xfrm>
          <a:solidFill>
            <a:srgbClr val="FF0000">
              <a:alpha val="48000"/>
            </a:srgbClr>
          </a:solidFill>
          <a:ln w="60325">
            <a:solidFill>
              <a:srgbClr val="C00000"/>
            </a:solidFill>
          </a:ln>
        </p:spPr>
        <p:txBody>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Raya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Aidiladha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loud 4"/>
          <p:cNvSpPr/>
          <p:nvPr/>
        </p:nvSpPr>
        <p:spPr>
          <a:xfrm>
            <a:off x="1752600" y="2862943"/>
            <a:ext cx="2971800" cy="762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FF0000"/>
                </a:solidFill>
                <a:effectLst>
                  <a:innerShdw blurRad="69850" dist="43180" dir="5400000">
                    <a:srgbClr val="000000">
                      <a:alpha val="65000"/>
                    </a:srgbClr>
                  </a:innerShdw>
                </a:effectLst>
              </a:rPr>
              <a:t>Bertakbir</a:t>
            </a:r>
            <a:endParaRPr lang="en-US" sz="3200" b="1" dirty="0">
              <a:ln w="1905"/>
              <a:solidFill>
                <a:srgbClr val="C00000"/>
              </a:solidFill>
              <a:effectLst>
                <a:innerShdw blurRad="69850" dist="43180" dir="5400000">
                  <a:srgbClr val="000000">
                    <a:alpha val="65000"/>
                  </a:srgbClr>
                </a:innerShdw>
              </a:effectLst>
            </a:endParaRPr>
          </a:p>
        </p:txBody>
      </p:sp>
      <p:sp>
        <p:nvSpPr>
          <p:cNvPr id="6" name="Cloud 5"/>
          <p:cNvSpPr/>
          <p:nvPr/>
        </p:nvSpPr>
        <p:spPr>
          <a:xfrm>
            <a:off x="4343400" y="2862943"/>
            <a:ext cx="2971800" cy="762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ln w="1905"/>
                <a:solidFill>
                  <a:srgbClr val="FF0000"/>
                </a:solidFill>
                <a:effectLst>
                  <a:innerShdw blurRad="69850" dist="43180" dir="5400000">
                    <a:srgbClr val="000000">
                      <a:alpha val="65000"/>
                    </a:srgbClr>
                  </a:innerShdw>
                </a:effectLst>
              </a:rPr>
              <a:t>Bertahmid</a:t>
            </a:r>
            <a:endParaRPr lang="en-US" sz="3200" b="1" dirty="0">
              <a:ln w="1905"/>
              <a:solidFill>
                <a:srgbClr val="C00000"/>
              </a:solidFill>
              <a:effectLst>
                <a:innerShdw blurRad="69850" dist="43180" dir="5400000">
                  <a:srgbClr val="000000">
                    <a:alpha val="65000"/>
                  </a:srgbClr>
                </a:innerShdw>
              </a:effectLst>
            </a:endParaRPr>
          </a:p>
        </p:txBody>
      </p:sp>
      <p:sp>
        <p:nvSpPr>
          <p:cNvPr id="10" name="Curved Left Arrow 9"/>
          <p:cNvSpPr/>
          <p:nvPr/>
        </p:nvSpPr>
        <p:spPr>
          <a:xfrm rot="21310228">
            <a:off x="7266042" y="4015903"/>
            <a:ext cx="699737" cy="113826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loud 6"/>
          <p:cNvSpPr/>
          <p:nvPr/>
        </p:nvSpPr>
        <p:spPr>
          <a:xfrm>
            <a:off x="1066800" y="3505199"/>
            <a:ext cx="3403270" cy="949036"/>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600" b="1" dirty="0" err="1" smtClean="0">
                <a:ln w="1905"/>
                <a:solidFill>
                  <a:srgbClr val="FF0000"/>
                </a:solidFill>
                <a:effectLst>
                  <a:innerShdw blurRad="69850" dist="43180" dir="5400000">
                    <a:srgbClr val="000000">
                      <a:alpha val="65000"/>
                    </a:srgbClr>
                  </a:innerShdw>
                </a:effectLst>
              </a:rPr>
              <a:t>Solat</a:t>
            </a:r>
            <a:r>
              <a:rPr lang="en-US" sz="2600" b="1" dirty="0" smtClean="0">
                <a:ln w="1905"/>
                <a:solidFill>
                  <a:srgbClr val="FF0000"/>
                </a:solidFill>
                <a:effectLst>
                  <a:innerShdw blurRad="69850" dist="43180" dir="5400000">
                    <a:srgbClr val="000000">
                      <a:alpha val="65000"/>
                    </a:srgbClr>
                  </a:innerShdw>
                </a:effectLst>
              </a:rPr>
              <a:t> </a:t>
            </a:r>
            <a:r>
              <a:rPr lang="en-US" sz="2600" b="1" dirty="0" err="1" smtClean="0">
                <a:ln w="1905"/>
                <a:solidFill>
                  <a:srgbClr val="FF0000"/>
                </a:solidFill>
                <a:effectLst>
                  <a:innerShdw blurRad="69850" dist="43180" dir="5400000">
                    <a:srgbClr val="000000">
                      <a:alpha val="65000"/>
                    </a:srgbClr>
                  </a:innerShdw>
                </a:effectLst>
              </a:rPr>
              <a:t>Sunat</a:t>
            </a:r>
            <a:r>
              <a:rPr lang="en-US" sz="2600" b="1" dirty="0" smtClean="0">
                <a:ln w="1905"/>
                <a:solidFill>
                  <a:srgbClr val="FF0000"/>
                </a:solidFill>
                <a:effectLst>
                  <a:innerShdw blurRad="69850" dist="43180" dir="5400000">
                    <a:srgbClr val="000000">
                      <a:alpha val="65000"/>
                    </a:srgbClr>
                  </a:innerShdw>
                </a:effectLst>
              </a:rPr>
              <a:t> </a:t>
            </a:r>
            <a:r>
              <a:rPr lang="en-US" sz="2600" b="1" dirty="0" err="1" smtClean="0">
                <a:ln w="1905"/>
                <a:solidFill>
                  <a:srgbClr val="FF0000"/>
                </a:solidFill>
                <a:effectLst>
                  <a:innerShdw blurRad="69850" dist="43180" dir="5400000">
                    <a:srgbClr val="000000">
                      <a:alpha val="65000"/>
                    </a:srgbClr>
                  </a:innerShdw>
                </a:effectLst>
              </a:rPr>
              <a:t>Hari</a:t>
            </a:r>
            <a:r>
              <a:rPr lang="en-US" sz="2600" b="1" dirty="0" smtClean="0">
                <a:ln w="1905"/>
                <a:solidFill>
                  <a:srgbClr val="FF0000"/>
                </a:solidFill>
                <a:effectLst>
                  <a:innerShdw blurRad="69850" dist="43180" dir="5400000">
                    <a:srgbClr val="000000">
                      <a:alpha val="65000"/>
                    </a:srgbClr>
                  </a:innerShdw>
                </a:effectLst>
              </a:rPr>
              <a:t> Raya</a:t>
            </a:r>
            <a:endParaRPr lang="en-US" sz="2600" b="1" dirty="0">
              <a:ln w="1905"/>
              <a:solidFill>
                <a:srgbClr val="C00000"/>
              </a:solidFill>
              <a:effectLst>
                <a:innerShdw blurRad="69850" dist="43180" dir="5400000">
                  <a:srgbClr val="000000">
                    <a:alpha val="65000"/>
                  </a:srgbClr>
                </a:innerShdw>
              </a:effectLst>
            </a:endParaRPr>
          </a:p>
        </p:txBody>
      </p:sp>
      <p:sp>
        <p:nvSpPr>
          <p:cNvPr id="8" name="Cloud 7"/>
          <p:cNvSpPr/>
          <p:nvPr/>
        </p:nvSpPr>
        <p:spPr>
          <a:xfrm>
            <a:off x="4114800" y="3541814"/>
            <a:ext cx="3886200" cy="91242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ln w="1905"/>
                <a:solidFill>
                  <a:srgbClr val="FF0000"/>
                </a:solidFill>
                <a:effectLst>
                  <a:innerShdw blurRad="69850" dist="43180" dir="5400000">
                    <a:srgbClr val="000000">
                      <a:alpha val="65000"/>
                    </a:srgbClr>
                  </a:innerShdw>
                </a:effectLst>
              </a:rPr>
              <a:t>Sembelih</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Haiwan</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Korban</a:t>
            </a:r>
            <a:endParaRPr lang="en-US" sz="24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192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3000"/>
                                  </p:stCondLst>
                                  <p:childTnLst>
                                    <p:set>
                                      <p:cBhvr>
                                        <p:cTn id="9" dur="1" fill="hold">
                                          <p:stCondLst>
                                            <p:cond delay="0"/>
                                          </p:stCondLst>
                                        </p:cTn>
                                        <p:tgtEl>
                                          <p:spTgt spid="3">
                                            <p:bg/>
                                          </p:spTgt>
                                        </p:tgtEl>
                                        <p:attrNameLst>
                                          <p:attrName>style.visibility</p:attrName>
                                        </p:attrNameLst>
                                      </p:cBhvr>
                                      <p:to>
                                        <p:strVal val="visible"/>
                                      </p:to>
                                    </p:set>
                                    <p:animEffect transition="in" filter="randombar(horizontal)">
                                      <p:cBhvr>
                                        <p:cTn id="10" dur="500"/>
                                        <p:tgtEl>
                                          <p:spTgt spid="3">
                                            <p:bg/>
                                          </p:spTgt>
                                        </p:tgtEl>
                                      </p:cBhvr>
                                    </p:animEffect>
                                  </p:childTnLst>
                                </p:cTn>
                              </p:par>
                              <p:par>
                                <p:cTn id="11" presetID="14" presetClass="entr" presetSubtype="10" fill="hold" grpId="0" nodeType="withEffect">
                                  <p:stCondLst>
                                    <p:cond delay="3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4" name="Rectangle 3"/>
          <p:cNvSpPr/>
          <p:nvPr/>
        </p:nvSpPr>
        <p:spPr>
          <a:xfrm>
            <a:off x="1676400" y="609600"/>
            <a:ext cx="6172200" cy="1066800"/>
          </a:xfrm>
          <a:prstGeom prst="rect">
            <a:avLst/>
          </a:prstGeom>
          <a:noFill/>
        </p:spPr>
        <p:txBody>
          <a:bodyPr wrap="square" lIns="91440" tIns="45720" rIns="91440" bIns="45720">
            <a:prstTxWarp prst="textPlain">
              <a:avLst/>
            </a:prstTxWarp>
            <a:spAutoFit/>
          </a:bodyPr>
          <a:lstStyle/>
          <a:p>
            <a:pPr algn="ctr"/>
            <a:r>
              <a:rPr lang="en-US" sz="4800" b="1" u="sng" dirty="0" err="1"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Tajuk</a:t>
            </a:r>
            <a:r>
              <a:rPr lang="en-US" sz="4800" b="1" u="sng" dirty="0"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 </a:t>
            </a:r>
            <a:r>
              <a:rPr lang="en-US" sz="4800" b="1" u="sng" dirty="0" err="1"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Khutbah</a:t>
            </a:r>
            <a:r>
              <a:rPr lang="en-US" sz="4800" b="1" u="sng" dirty="0"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 </a:t>
            </a:r>
            <a:r>
              <a:rPr lang="en-US" sz="4800" b="1" u="sng" dirty="0" err="1"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Khas</a:t>
            </a:r>
            <a:endParaRPr lang="en-US" sz="4800" b="1" u="sng" dirty="0"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endParaRPr>
          </a:p>
          <a:p>
            <a:pPr algn="ctr"/>
            <a:r>
              <a:rPr lang="en-US" sz="4800" b="1" u="sng" dirty="0"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 </a:t>
            </a:r>
            <a:r>
              <a:rPr lang="en-US" sz="4800" b="1" u="sng" dirty="0" err="1"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Hari</a:t>
            </a:r>
            <a:r>
              <a:rPr lang="en-US" sz="4800" b="1" u="sng" dirty="0"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 Raya </a:t>
            </a:r>
            <a:r>
              <a:rPr lang="en-US" sz="4800" b="1" u="sng" dirty="0" err="1"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Aidiladha</a:t>
            </a:r>
            <a:r>
              <a:rPr lang="en-US" sz="4800" b="1" u="sng" dirty="0" smtClean="0">
                <a:ln w="12700">
                  <a:solidFill>
                    <a:schemeClr val="accent5"/>
                  </a:solidFill>
                  <a:prstDash val="solid"/>
                </a:ln>
                <a:pattFill prst="ltDnDiag">
                  <a:fgClr>
                    <a:schemeClr val="accent5">
                      <a:lumMod val="60000"/>
                      <a:lumOff val="40000"/>
                    </a:schemeClr>
                  </a:fgClr>
                  <a:bgClr>
                    <a:schemeClr val="bg1"/>
                  </a:bgClr>
                </a:pattFill>
                <a:latin typeface="Agency FB" pitchFamily="34" charset="0"/>
              </a:rPr>
              <a:t> :</a:t>
            </a:r>
            <a:endParaRPr lang="en-US" sz="4800" b="1" u="sng" dirty="0">
              <a:ln w="12700">
                <a:solidFill>
                  <a:schemeClr val="accent5"/>
                </a:solidFill>
                <a:prstDash val="solid"/>
              </a:ln>
              <a:pattFill prst="ltDnDiag">
                <a:fgClr>
                  <a:schemeClr val="accent5">
                    <a:lumMod val="60000"/>
                    <a:lumOff val="40000"/>
                  </a:schemeClr>
                </a:fgClr>
                <a:bgClr>
                  <a:schemeClr val="bg1"/>
                </a:bgClr>
              </a:pattFill>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10 JULAI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10 ZULHIJJAH 1443</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152400" y="3547408"/>
            <a:ext cx="8763000" cy="1938992"/>
          </a:xfrm>
          <a:prstGeom prst="rect">
            <a:avLst/>
          </a:prstGeom>
          <a:noFill/>
          <a:scene3d>
            <a:camera prst="perspectiveAbove"/>
            <a:lightRig rig="threePt" dir="t"/>
          </a:scene3d>
        </p:spPr>
        <p:txBody>
          <a:bodyPr wrap="square" lIns="91440" tIns="45720" rIns="91440" bIns="45720">
            <a:spAutoFit/>
            <a:scene3d>
              <a:camera prst="perspectiveAbove"/>
              <a:lightRig rig="glow" dir="tl">
                <a:rot lat="0" lon="0" rev="5400000"/>
              </a:lightRig>
            </a:scene3d>
            <a:sp3d contourW="12700">
              <a:bevelT w="25400" h="25400"/>
              <a:contourClr>
                <a:schemeClr val="accent6">
                  <a:shade val="73000"/>
                </a:schemeClr>
              </a:contourClr>
            </a:sp3d>
          </a:bodyPr>
          <a:lstStyle/>
          <a:p>
            <a:pPr algn="ctr"/>
            <a:r>
              <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 ‘</a:t>
            </a:r>
            <a:r>
              <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Hakikat </a:t>
            </a:r>
            <a:r>
              <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Pengorbanan </a:t>
            </a:r>
            <a:endPar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a:p>
            <a:pPr algn="ctr"/>
            <a:r>
              <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D</a:t>
            </a:r>
            <a:r>
              <a:rPr lang="fi-FI" sz="60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alam </a:t>
            </a:r>
            <a:r>
              <a:rPr lang="fi-FI" sz="60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Islam’</a:t>
            </a:r>
            <a:endParaRPr lang="fi-FI" sz="6000" b="1" dirty="0">
              <a:ln w="11430"/>
              <a:solidFill>
                <a:srgbClr val="EFF8BA"/>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16" presetClass="emph" presetSubtype="0" fill="hold" nodeType="withEffect">
                                  <p:stCondLst>
                                    <p:cond delay="150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14800" y="381000"/>
            <a:ext cx="4572000" cy="2590800"/>
          </a:xfrm>
          <a:prstGeom prst="roundRect">
            <a:avLst/>
          </a:prstGeom>
          <a:solidFill>
            <a:schemeClr val="accent6">
              <a:lumMod val="20000"/>
              <a:lumOff val="80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Sesuatu </a:t>
            </a:r>
            <a:r>
              <a:rPr lang="sv-SE" sz="3200" b="1" dirty="0">
                <a:ln w="1905"/>
                <a:solidFill>
                  <a:schemeClr val="accent5">
                    <a:lumMod val="50000"/>
                  </a:schemeClr>
                </a:solidFill>
                <a:effectLst>
                  <a:innerShdw blurRad="69850" dist="43180" dir="5400000">
                    <a:srgbClr val="000000">
                      <a:alpha val="65000"/>
                    </a:srgbClr>
                  </a:innerShdw>
                </a:effectLst>
              </a:rPr>
              <a:t>yang sangat penting dalam melaksanakan tanggungjawab sebagai hamba Allah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9" name="Cloud 8"/>
          <p:cNvSpPr/>
          <p:nvPr/>
        </p:nvSpPr>
        <p:spPr>
          <a:xfrm>
            <a:off x="533400" y="3871851"/>
            <a:ext cx="8305800" cy="2681349"/>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menjadi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ujian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umat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manusia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sejauh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manakah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mereka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benar-benar</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beriman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bersyukur</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serta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mengabdikan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diri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Allah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ight Arrow Callout 1"/>
          <p:cNvSpPr/>
          <p:nvPr/>
        </p:nvSpPr>
        <p:spPr>
          <a:xfrm>
            <a:off x="457200" y="1066800"/>
            <a:ext cx="3581400" cy="1066800"/>
          </a:xfrm>
          <a:prstGeom prst="rightArrowCallout">
            <a:avLst>
              <a:gd name="adj1" fmla="val 25000"/>
              <a:gd name="adj2" fmla="val 25000"/>
              <a:gd name="adj3" fmla="val 25000"/>
              <a:gd name="adj4" fmla="val 77365"/>
            </a:avLst>
          </a:prstGeom>
          <a:solidFill>
            <a:schemeClr val="accent5">
              <a:alpha val="84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Pengorbanan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Down Arrow 2"/>
          <p:cNvSpPr/>
          <p:nvPr/>
        </p:nvSpPr>
        <p:spPr>
          <a:xfrm>
            <a:off x="6019800" y="2971800"/>
            <a:ext cx="762000" cy="990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688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12409718</TotalTime>
  <Words>1373</Words>
  <Application>Microsoft Office PowerPoint</Application>
  <PresentationFormat>On-screen Show (4:3)</PresentationFormat>
  <Paragraphs>166</Paragraphs>
  <Slides>43</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43</vt:i4>
      </vt:variant>
    </vt:vector>
  </HeadingPairs>
  <TitlesOfParts>
    <vt:vector size="61" baseType="lpstr">
      <vt:lpstr>Agency FB</vt:lpstr>
      <vt:lpstr>Aharoni</vt:lpstr>
      <vt:lpstr>AR BERKLEY</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Hari Raya Aidiladha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643</cp:revision>
  <dcterms:created xsi:type="dcterms:W3CDTF">2017-12-24T04:47:57Z</dcterms:created>
  <dcterms:modified xsi:type="dcterms:W3CDTF">2022-07-06T02:11:35Z</dcterms:modified>
</cp:coreProperties>
</file>